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6" r:id="rId3"/>
    <p:sldId id="257" r:id="rId4"/>
    <p:sldId id="262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i-Elina Fjällström" initials="EF" lastIdx="2" clrIdx="0">
    <p:extLst>
      <p:ext uri="{19B8F6BF-5375-455C-9EA6-DF929625EA0E}">
        <p15:presenceInfo xmlns:p15="http://schemas.microsoft.com/office/powerpoint/2012/main" userId="S::emmi-elina.fjallstrom@esavo.fi::856449a9-01d8-4ad3-a9b0-ee987dbd35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EA8"/>
    <a:srgbClr val="009BD9"/>
    <a:srgbClr val="81C0E6"/>
    <a:srgbClr val="FBBA00"/>
    <a:srgbClr val="A63189"/>
    <a:srgbClr val="95C11E"/>
    <a:srgbClr val="0B8239"/>
    <a:srgbClr val="FB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5037" autoAdjust="0"/>
  </p:normalViewPr>
  <p:slideViewPr>
    <p:cSldViewPr snapToGrid="0">
      <p:cViewPr varScale="1">
        <p:scale>
          <a:sx n="117" d="100"/>
          <a:sy n="117" d="100"/>
        </p:scale>
        <p:origin x="714" y="10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670F9-D4C6-4DBB-A9AD-6A0C930A88B1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1382-E2F8-44F7-89F7-121B94CB63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68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B1382-E2F8-44F7-89F7-121B94CB63B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3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41F34-56D2-482C-BCC2-8AA63A082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96964CA-E2D5-4381-B925-3F97FDE4A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060AFE-B083-406C-B258-1A69E312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A58FBD-193B-4631-AC4B-21E764E0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AA1C0D-F22D-4E35-9228-FE05FCC4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09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3C26A4-D266-41F6-B37C-E5984E2D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5F16F26-390B-4A6F-B0D5-AD2A7C886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8CC44A-4FE3-490E-A0D7-9815234A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E4AFE8-2DFC-4D4C-9857-13745D4A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B8A8DE-8F2C-4F65-9B72-2824E17F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53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B48F1E9-534A-4E19-BDD9-971660DF5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FE1A269-B87C-42FB-A7BB-5330A3003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F88D66-B184-40CE-BB16-F9E4AFF1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46B511-0DD6-4E36-9AAB-7642E2FD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0F64D1-B242-4425-B02C-C48948D9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05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D1CFC2-453D-4953-AFBF-E253845B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BB104C-75C0-4A9A-B256-58382B9F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1849A6-17E8-4D97-834C-1C8DA279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6316F9-E7E4-4599-898D-50DB8CEC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1B53B4-05DF-49EE-B86C-059A899A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33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84C9D6-6995-47F7-A577-145A159B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4D37B5-E116-4316-916B-D76E74499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82175F-FCC3-447E-93A3-86F14D87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AD4A98-D840-4418-93C2-EB9D624F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3DF1CF-431A-47B9-8871-72EC2BA7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64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C33334-C39D-4C91-B312-2E091A3E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CC2AE4-ACB8-4A08-89D5-D6AB0CD76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E080D7A-37B2-4D32-BF56-385283821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72F740-C416-414D-AB90-26062588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7E7E23-614A-40C3-9D74-746773D2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EFBF2D1-BED0-4D8B-940A-A655010A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02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1401DE-0FB1-47A9-8937-93C88C24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1E0A2EF-AED4-442A-BDB1-08B3A557D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1BC0F5-A094-46E5-BB7B-CB0D65F54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E2D3D16-12E0-42EA-A6F4-002216DB0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CD157AB-577E-48F8-8826-B0F14CD06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E7A1591-E820-4197-ADDE-32741C2D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2544187-6BDA-4FE6-825F-E8332A9F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C9648B1-A781-4E79-9453-D014EC70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63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B5A50-12E6-4B0E-9DFC-68675C0F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BFEA5EA-EB9C-4A2F-B567-93747E84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371126D-4BA2-4570-A218-EF64AA89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FE6198A-C930-4A5A-9F47-26835D32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57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DEFFEF6-5006-4944-9B0C-C4FD8E1C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1F47C7-7878-440D-B938-3436C18B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DA2CDE-FA44-4D1F-9593-12FE0601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91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933FE4-66AF-4E90-8C6D-9D6EC2DC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D510A5-ACFD-4CF8-811B-1BB108AEF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F853EC-21FE-4F2E-884C-C7A125571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977A6DF-E73D-469C-8F94-A19EC0F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505379-7427-402C-BB91-CE01D834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601D9E5-69D6-4CA7-BA08-65C67AF8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1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B1FDB-3EC9-4B06-B89D-7A0B0CBF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BA938FF-1A63-47E5-9568-3D88CC0BD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85BF42E-A712-4F12-99A2-DE755AD29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6BC95E-59DA-4450-B6E6-9F7CE411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3F1C11-D9FE-459C-8ED9-EE2E3375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4A6209-CA27-404E-97EC-5DC2A277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07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5F8F1E1-FFAB-4541-8A8A-A23DCBA0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E6AED8-90D4-4A22-A29F-D5F91E7C0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59F682-555C-45E9-A14B-8E8CDFD3B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B955-DB47-4B2F-A641-75A25FA4D599}" type="datetimeFigureOut">
              <a:rPr lang="fi-FI" smtClean="0"/>
              <a:t>8.2.2021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DA7889-D273-445F-9C94-1EABF3938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8B55D3-1CFD-4748-A570-EC53BBD10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0662-24CB-48F6-A551-3B8122F62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12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8AFE6565-2668-4612-8563-A76CBA3E30C3}"/>
              </a:ext>
            </a:extLst>
          </p:cNvPr>
          <p:cNvGrpSpPr/>
          <p:nvPr/>
        </p:nvGrpSpPr>
        <p:grpSpPr>
          <a:xfrm>
            <a:off x="3256858" y="2557396"/>
            <a:ext cx="5326430" cy="1710681"/>
            <a:chOff x="3106058" y="3293398"/>
            <a:chExt cx="5326430" cy="1710681"/>
          </a:xfrm>
        </p:grpSpPr>
        <p:sp>
          <p:nvSpPr>
            <p:cNvPr id="2" name="Suorakulmio: Pyöristetyt kulmat 1">
              <a:extLst>
                <a:ext uri="{FF2B5EF4-FFF2-40B4-BE49-F238E27FC236}">
                  <a16:creationId xmlns:a16="http://schemas.microsoft.com/office/drawing/2014/main" id="{81675715-95F9-431F-A771-074BA90D640A}"/>
                </a:ext>
              </a:extLst>
            </p:cNvPr>
            <p:cNvSpPr/>
            <p:nvPr/>
          </p:nvSpPr>
          <p:spPr>
            <a:xfrm>
              <a:off x="3106058" y="3293398"/>
              <a:ext cx="5326430" cy="1710681"/>
            </a:xfrm>
            <a:prstGeom prst="roundRect">
              <a:avLst/>
            </a:prstGeom>
            <a:noFill/>
            <a:ln w="28575">
              <a:solidFill>
                <a:srgbClr val="DD7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DD7EA8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fi-FI" dirty="0">
                <a:solidFill>
                  <a:srgbClr val="DD7EA8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fi-FI" dirty="0">
                <a:solidFill>
                  <a:srgbClr val="DD7EA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" name="Kuva 2" descr="Kuva, joka sisältää kohteen veitsi&#10;&#10;Kuvaus luotu automaattisesti">
              <a:extLst>
                <a:ext uri="{FF2B5EF4-FFF2-40B4-BE49-F238E27FC236}">
                  <a16:creationId xmlns:a16="http://schemas.microsoft.com/office/drawing/2014/main" id="{8BDF0C5E-C096-4E0B-BFD4-3AA5F7619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900" y="3574080"/>
              <a:ext cx="5194686" cy="124392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Ellipsi 3">
            <a:extLst>
              <a:ext uri="{FF2B5EF4-FFF2-40B4-BE49-F238E27FC236}">
                <a16:creationId xmlns:a16="http://schemas.microsoft.com/office/drawing/2014/main" id="{7CA54765-06A0-492E-AEF4-7F257E1B364D}"/>
              </a:ext>
            </a:extLst>
          </p:cNvPr>
          <p:cNvSpPr/>
          <p:nvPr/>
        </p:nvSpPr>
        <p:spPr>
          <a:xfrm>
            <a:off x="701479" y="471093"/>
            <a:ext cx="1123950" cy="108585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9A930F87-5BB1-4E2E-B0B6-FC7AFD287BB8}"/>
              </a:ext>
            </a:extLst>
          </p:cNvPr>
          <p:cNvSpPr/>
          <p:nvPr/>
        </p:nvSpPr>
        <p:spPr>
          <a:xfrm>
            <a:off x="5765722" y="4831254"/>
            <a:ext cx="1123950" cy="108585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DEA58BCD-9B7E-49D3-99B4-144D84CA5407}"/>
              </a:ext>
            </a:extLst>
          </p:cNvPr>
          <p:cNvSpPr/>
          <p:nvPr/>
        </p:nvSpPr>
        <p:spPr>
          <a:xfrm>
            <a:off x="3142130" y="349532"/>
            <a:ext cx="1123950" cy="108585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E373E9BA-7894-4DAF-B4FF-93BA76A59C2D}"/>
              </a:ext>
            </a:extLst>
          </p:cNvPr>
          <p:cNvSpPr/>
          <p:nvPr/>
        </p:nvSpPr>
        <p:spPr>
          <a:xfrm>
            <a:off x="1921804" y="1528763"/>
            <a:ext cx="1123950" cy="108585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9B9ADEBD-EF01-4855-94E0-61D106B19192}"/>
              </a:ext>
            </a:extLst>
          </p:cNvPr>
          <p:cNvSpPr/>
          <p:nvPr/>
        </p:nvSpPr>
        <p:spPr>
          <a:xfrm>
            <a:off x="9189360" y="2380981"/>
            <a:ext cx="1123950" cy="108585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1DBBFE7A-6922-48CF-A064-35F767D920F4}"/>
              </a:ext>
            </a:extLst>
          </p:cNvPr>
          <p:cNvSpPr/>
          <p:nvPr/>
        </p:nvSpPr>
        <p:spPr>
          <a:xfrm>
            <a:off x="10688990" y="3104684"/>
            <a:ext cx="1123950" cy="108585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C9DE80E-9A5E-42F4-B734-E8A403F3D059}"/>
              </a:ext>
            </a:extLst>
          </p:cNvPr>
          <p:cNvSpPr/>
          <p:nvPr/>
        </p:nvSpPr>
        <p:spPr>
          <a:xfrm>
            <a:off x="6706731" y="471093"/>
            <a:ext cx="1123950" cy="1085850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01F9DDA6-F5C5-4830-989A-4564D4CDD63A}"/>
              </a:ext>
            </a:extLst>
          </p:cNvPr>
          <p:cNvSpPr/>
          <p:nvPr/>
        </p:nvSpPr>
        <p:spPr>
          <a:xfrm>
            <a:off x="8509386" y="841485"/>
            <a:ext cx="1123950" cy="108585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3A1C20A8-C642-4490-A9E7-152F2845A024}"/>
              </a:ext>
            </a:extLst>
          </p:cNvPr>
          <p:cNvSpPr/>
          <p:nvPr/>
        </p:nvSpPr>
        <p:spPr>
          <a:xfrm>
            <a:off x="4890664" y="630214"/>
            <a:ext cx="1123950" cy="1085850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F02190C5-FAB6-4AB1-8A6D-25A25041864C}"/>
              </a:ext>
            </a:extLst>
          </p:cNvPr>
          <p:cNvSpPr/>
          <p:nvPr/>
        </p:nvSpPr>
        <p:spPr>
          <a:xfrm>
            <a:off x="4099609" y="5284793"/>
            <a:ext cx="1123950" cy="108585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E16A9697-E4A4-4457-8D64-4E8BAC3F424F}"/>
              </a:ext>
            </a:extLst>
          </p:cNvPr>
          <p:cNvSpPr/>
          <p:nvPr/>
        </p:nvSpPr>
        <p:spPr>
          <a:xfrm>
            <a:off x="1106845" y="3656754"/>
            <a:ext cx="1123950" cy="1085850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F5C16A53-5D1C-4F9F-9B21-1F89ECC9D047}"/>
              </a:ext>
            </a:extLst>
          </p:cNvPr>
          <p:cNvSpPr/>
          <p:nvPr/>
        </p:nvSpPr>
        <p:spPr>
          <a:xfrm>
            <a:off x="10241710" y="5301057"/>
            <a:ext cx="1123950" cy="1085850"/>
          </a:xfrm>
          <a:prstGeom prst="ellipse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0FDE157D-2C1D-47AB-8FB2-E3700A493DF0}"/>
              </a:ext>
            </a:extLst>
          </p:cNvPr>
          <p:cNvSpPr/>
          <p:nvPr/>
        </p:nvSpPr>
        <p:spPr>
          <a:xfrm>
            <a:off x="7451647" y="5301057"/>
            <a:ext cx="1123950" cy="1085850"/>
          </a:xfrm>
          <a:prstGeom prst="ellipse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C21A5BB3-03D5-4DEA-B982-CCCAA5934926}"/>
              </a:ext>
            </a:extLst>
          </p:cNvPr>
          <p:cNvSpPr/>
          <p:nvPr/>
        </p:nvSpPr>
        <p:spPr>
          <a:xfrm>
            <a:off x="8958968" y="4176866"/>
            <a:ext cx="1123950" cy="1085850"/>
          </a:xfrm>
          <a:prstGeom prst="ellipse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48AC17BD-91AF-4FC0-82F7-01F8CC1576C9}"/>
              </a:ext>
            </a:extLst>
          </p:cNvPr>
          <p:cNvSpPr/>
          <p:nvPr/>
        </p:nvSpPr>
        <p:spPr>
          <a:xfrm>
            <a:off x="629849" y="2152653"/>
            <a:ext cx="1123950" cy="1085850"/>
          </a:xfrm>
          <a:prstGeom prst="ellipse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DA5E5F65-C263-41A5-BC01-0BC74FA08BED}"/>
              </a:ext>
            </a:extLst>
          </p:cNvPr>
          <p:cNvSpPr/>
          <p:nvPr/>
        </p:nvSpPr>
        <p:spPr>
          <a:xfrm>
            <a:off x="10241710" y="630214"/>
            <a:ext cx="1123950" cy="1085850"/>
          </a:xfrm>
          <a:prstGeom prst="ellipse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D1263A7F-5624-47E1-B86F-E47DFF1AEAE4}"/>
              </a:ext>
            </a:extLst>
          </p:cNvPr>
          <p:cNvSpPr/>
          <p:nvPr/>
        </p:nvSpPr>
        <p:spPr>
          <a:xfrm>
            <a:off x="747571" y="5081590"/>
            <a:ext cx="1123950" cy="1085850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C74F4301-D6E5-47F6-8EAF-527446BD1825}"/>
              </a:ext>
            </a:extLst>
          </p:cNvPr>
          <p:cNvSpPr/>
          <p:nvPr/>
        </p:nvSpPr>
        <p:spPr>
          <a:xfrm>
            <a:off x="2396796" y="4677290"/>
            <a:ext cx="1123950" cy="1085850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4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43269E93-9FAF-4953-8268-B9688831B423}"/>
              </a:ext>
            </a:extLst>
          </p:cNvPr>
          <p:cNvSpPr txBox="1"/>
          <p:nvPr/>
        </p:nvSpPr>
        <p:spPr>
          <a:xfrm>
            <a:off x="471643" y="3161206"/>
            <a:ext cx="19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CB5FFFF-BB9C-41AE-9996-96F89EDC1164}"/>
              </a:ext>
            </a:extLst>
          </p:cNvPr>
          <p:cNvSpPr txBox="1"/>
          <p:nvPr/>
        </p:nvSpPr>
        <p:spPr>
          <a:xfrm>
            <a:off x="2559190" y="2761097"/>
            <a:ext cx="222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Järjestöalat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9D3DBA07-C052-4867-A949-79F00A0DD42A}"/>
              </a:ext>
            </a:extLst>
          </p:cNvPr>
          <p:cNvSpPr/>
          <p:nvPr/>
        </p:nvSpPr>
        <p:spPr>
          <a:xfrm>
            <a:off x="448450" y="2295382"/>
            <a:ext cx="1782920" cy="1702845"/>
          </a:xfrm>
          <a:prstGeom prst="roundRect">
            <a:avLst/>
          </a:prstGeom>
          <a:solidFill>
            <a:srgbClr val="DD7EA8"/>
          </a:solidFill>
          <a:ln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latin typeface="Century Gothic" panose="020B0502020202020204" pitchFamily="34" charset="0"/>
            </a:endParaRPr>
          </a:p>
          <a:p>
            <a:pPr algn="ctr"/>
            <a:endParaRPr lang="fi-FI" b="1" dirty="0">
              <a:latin typeface="Century Gothic" panose="020B0502020202020204" pitchFamily="34" charset="0"/>
            </a:endParaRPr>
          </a:p>
          <a:p>
            <a:pPr algn="ctr"/>
            <a:endParaRPr lang="fi-FI" b="1" dirty="0">
              <a:latin typeface="Century Gothic" panose="020B0502020202020204" pitchFamily="34" charset="0"/>
            </a:endParaRPr>
          </a:p>
          <a:p>
            <a:pPr algn="ctr"/>
            <a:r>
              <a:rPr lang="fi-FI" b="1" dirty="0">
                <a:latin typeface="Century Gothic" panose="020B0502020202020204" pitchFamily="34" charset="0"/>
              </a:rPr>
              <a:t>Mikä </a:t>
            </a:r>
            <a:r>
              <a:rPr lang="fi-FI" b="1" dirty="0" err="1">
                <a:latin typeface="Century Gothic" panose="020B0502020202020204" pitchFamily="34" charset="0"/>
              </a:rPr>
              <a:t>YhES</a:t>
            </a:r>
            <a:r>
              <a:rPr lang="fi-FI" b="1" dirty="0">
                <a:latin typeface="Century Gothic" panose="020B0502020202020204" pitchFamily="34" charset="0"/>
              </a:rPr>
              <a:t>?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91EB747-9FD8-44A1-A1C1-36E6C3575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3404" r="36193" b="35193"/>
          <a:stretch/>
        </p:blipFill>
        <p:spPr>
          <a:xfrm>
            <a:off x="950472" y="2477194"/>
            <a:ext cx="778876" cy="721899"/>
          </a:xfrm>
          <a:prstGeom prst="rect">
            <a:avLst/>
          </a:prstGeom>
        </p:spPr>
      </p:pic>
      <p:pic>
        <p:nvPicPr>
          <p:cNvPr id="9" name="Kuva 8" descr="Kuva, joka sisältää kohteen veitsi&#10;&#10;Kuvaus luotu automaattisesti">
            <a:extLst>
              <a:ext uri="{FF2B5EF4-FFF2-40B4-BE49-F238E27FC236}">
                <a16:creationId xmlns:a16="http://schemas.microsoft.com/office/drawing/2014/main" id="{BDB3178E-7C67-46B9-9AAA-296B77255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" y="5595834"/>
            <a:ext cx="4556487" cy="1091098"/>
          </a:xfrm>
          <a:prstGeom prst="rect">
            <a:avLst/>
          </a:prstGeom>
        </p:spPr>
      </p:pic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B39EEAA-6053-444D-8B36-78E9C0983E1E}"/>
              </a:ext>
            </a:extLst>
          </p:cNvPr>
          <p:cNvSpPr/>
          <p:nvPr/>
        </p:nvSpPr>
        <p:spPr>
          <a:xfrm>
            <a:off x="4948529" y="551544"/>
            <a:ext cx="6795021" cy="5921828"/>
          </a:xfrm>
          <a:prstGeom prst="roundRect">
            <a:avLst/>
          </a:prstGeom>
          <a:noFill/>
          <a:ln w="28575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6D30CFF2-BC41-46ED-9739-913083FDE19D}"/>
              </a:ext>
            </a:extLst>
          </p:cNvPr>
          <p:cNvSpPr/>
          <p:nvPr/>
        </p:nvSpPr>
        <p:spPr>
          <a:xfrm>
            <a:off x="321345" y="4682240"/>
            <a:ext cx="4348191" cy="884304"/>
          </a:xfrm>
          <a:prstGeom prst="roundRect">
            <a:avLst/>
          </a:prstGeom>
          <a:noFill/>
          <a:ln w="28575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DD7EA8"/>
                </a:solidFill>
                <a:latin typeface="Century Gothic" panose="020B0502020202020204" pitchFamily="34" charset="0"/>
              </a:rPr>
              <a:t>Ota yhteyttä järjestöneuvottelukuntaan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883B73C-4E5A-44D7-AFB2-DF977C42E14E}"/>
              </a:ext>
            </a:extLst>
          </p:cNvPr>
          <p:cNvSpPr txBox="1"/>
          <p:nvPr/>
        </p:nvSpPr>
        <p:spPr>
          <a:xfrm>
            <a:off x="5930372" y="1004079"/>
            <a:ext cx="65588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/>
              <a:t>Kylät, kaupunginosat, kotiseutu                                    ​​​​​​​</a:t>
            </a:r>
          </a:p>
          <a:p>
            <a:r>
              <a:rPr lang="fi-FI" sz="2000" dirty="0"/>
              <a:t>Työllisyyttä edistävät toimijat </a:t>
            </a:r>
          </a:p>
          <a:p>
            <a:r>
              <a:rPr lang="fi-FI" sz="2000" dirty="0"/>
              <a:t>Luonto ja ympäristö </a:t>
            </a:r>
          </a:p>
          <a:p>
            <a:r>
              <a:rPr lang="fi-FI" sz="2000" dirty="0"/>
              <a:t>Luovat alat </a:t>
            </a:r>
          </a:p>
          <a:p>
            <a:r>
              <a:rPr lang="fi-FI" sz="2000" dirty="0"/>
              <a:t>Urheilu ja liikunta</a:t>
            </a:r>
          </a:p>
          <a:p>
            <a:r>
              <a:rPr lang="fi-FI" sz="2000" dirty="0"/>
              <a:t>Potilasjärjestöt, omaishoito </a:t>
            </a:r>
          </a:p>
          <a:p>
            <a:r>
              <a:rPr lang="fi-FI" sz="2000" dirty="0"/>
              <a:t>Ihmisoikeus- ja kansalaisjärjestöt, monikulttuurisuus </a:t>
            </a:r>
          </a:p>
          <a:p>
            <a:r>
              <a:rPr lang="fi-FI" sz="2000" dirty="0"/>
              <a:t>Mielenterveys, päihde, riippuvuus, kriisityö</a:t>
            </a:r>
          </a:p>
          <a:p>
            <a:r>
              <a:rPr lang="fi-FI" sz="2000" dirty="0"/>
              <a:t>Lapsi ja perhe, väkivaltatyö </a:t>
            </a:r>
          </a:p>
          <a:p>
            <a:r>
              <a:rPr lang="fi-FI" sz="2000" dirty="0"/>
              <a:t>Eläkeläistoimijat </a:t>
            </a:r>
          </a:p>
          <a:p>
            <a:r>
              <a:rPr lang="fi-FI" sz="2000" dirty="0"/>
              <a:t>Nuorisojärjestöt</a:t>
            </a:r>
          </a:p>
          <a:p>
            <a:r>
              <a:rPr lang="fi-FI" sz="2000" dirty="0"/>
              <a:t>Vammaisjärjestöt </a:t>
            </a:r>
          </a:p>
          <a:p>
            <a:r>
              <a:rPr lang="fi-FI" sz="2000" dirty="0"/>
              <a:t>Yrittäjä- ja ammatilliset järjestöt</a:t>
            </a:r>
          </a:p>
          <a:p>
            <a:r>
              <a:rPr lang="fi-FI" sz="2000" dirty="0"/>
              <a:t>Valmius ja varautuminen </a:t>
            </a:r>
          </a:p>
          <a:p>
            <a:r>
              <a:rPr lang="fi-FI" sz="2000" dirty="0"/>
              <a:t>Harrastejärjestöt </a:t>
            </a:r>
          </a:p>
          <a:p>
            <a:r>
              <a:rPr lang="fi-FI" sz="2000" dirty="0"/>
              <a:t>Sote- ja muut yhteistyöjärjestöt</a:t>
            </a:r>
          </a:p>
        </p:txBody>
      </p:sp>
    </p:spTree>
    <p:extLst>
      <p:ext uri="{BB962C8B-B14F-4D97-AF65-F5344CB8AC3E}">
        <p14:creationId xmlns:p14="http://schemas.microsoft.com/office/powerpoint/2010/main" val="35142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43269E93-9FAF-4953-8268-B9688831B423}"/>
              </a:ext>
            </a:extLst>
          </p:cNvPr>
          <p:cNvSpPr txBox="1"/>
          <p:nvPr/>
        </p:nvSpPr>
        <p:spPr>
          <a:xfrm>
            <a:off x="471643" y="3161206"/>
            <a:ext cx="19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CB5FFFF-BB9C-41AE-9996-96F89EDC1164}"/>
              </a:ext>
            </a:extLst>
          </p:cNvPr>
          <p:cNvSpPr txBox="1"/>
          <p:nvPr/>
        </p:nvSpPr>
        <p:spPr>
          <a:xfrm>
            <a:off x="2559190" y="2838143"/>
            <a:ext cx="192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Toiminta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9D3DBA07-C052-4867-A949-79F00A0DD42A}"/>
              </a:ext>
            </a:extLst>
          </p:cNvPr>
          <p:cNvSpPr/>
          <p:nvPr/>
        </p:nvSpPr>
        <p:spPr>
          <a:xfrm>
            <a:off x="448450" y="2295382"/>
            <a:ext cx="1782920" cy="1702845"/>
          </a:xfrm>
          <a:prstGeom prst="roundRect">
            <a:avLst/>
          </a:prstGeom>
          <a:solidFill>
            <a:srgbClr val="DD7EA8"/>
          </a:solidFill>
          <a:ln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latin typeface="Century Gothic" panose="020B0502020202020204" pitchFamily="34" charset="0"/>
            </a:endParaRPr>
          </a:p>
          <a:p>
            <a:pPr algn="ctr"/>
            <a:endParaRPr lang="fi-FI" b="1" dirty="0">
              <a:latin typeface="Century Gothic" panose="020B0502020202020204" pitchFamily="34" charset="0"/>
            </a:endParaRPr>
          </a:p>
          <a:p>
            <a:pPr algn="ctr"/>
            <a:endParaRPr lang="fi-FI" b="1" dirty="0">
              <a:latin typeface="Century Gothic" panose="020B0502020202020204" pitchFamily="34" charset="0"/>
            </a:endParaRPr>
          </a:p>
          <a:p>
            <a:pPr algn="ctr"/>
            <a:r>
              <a:rPr lang="fi-FI" b="1" dirty="0">
                <a:latin typeface="Century Gothic" panose="020B0502020202020204" pitchFamily="34" charset="0"/>
              </a:rPr>
              <a:t>Mikä </a:t>
            </a:r>
            <a:r>
              <a:rPr lang="fi-FI" b="1" dirty="0" err="1">
                <a:latin typeface="Century Gothic" panose="020B0502020202020204" pitchFamily="34" charset="0"/>
              </a:rPr>
              <a:t>YhES</a:t>
            </a:r>
            <a:r>
              <a:rPr lang="fi-FI" b="1" dirty="0">
                <a:latin typeface="Century Gothic" panose="020B0502020202020204" pitchFamily="34" charset="0"/>
              </a:rPr>
              <a:t>?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91EB747-9FD8-44A1-A1C1-36E6C3575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3404" r="36193" b="35193"/>
          <a:stretch/>
        </p:blipFill>
        <p:spPr>
          <a:xfrm>
            <a:off x="950472" y="2477194"/>
            <a:ext cx="778876" cy="721899"/>
          </a:xfrm>
          <a:prstGeom prst="rect">
            <a:avLst/>
          </a:prstGeom>
        </p:spPr>
      </p:pic>
      <p:pic>
        <p:nvPicPr>
          <p:cNvPr id="9" name="Kuva 8" descr="Kuva, joka sisältää kohteen veitsi&#10;&#10;Kuvaus luotu automaattisesti">
            <a:extLst>
              <a:ext uri="{FF2B5EF4-FFF2-40B4-BE49-F238E27FC236}">
                <a16:creationId xmlns:a16="http://schemas.microsoft.com/office/drawing/2014/main" id="{BDB3178E-7C67-46B9-9AAA-296B77255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" y="5595834"/>
            <a:ext cx="4556487" cy="1091098"/>
          </a:xfrm>
          <a:prstGeom prst="rect">
            <a:avLst/>
          </a:prstGeom>
        </p:spPr>
      </p:pic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B39EEAA-6053-444D-8B36-78E9C0983E1E}"/>
              </a:ext>
            </a:extLst>
          </p:cNvPr>
          <p:cNvSpPr/>
          <p:nvPr/>
        </p:nvSpPr>
        <p:spPr>
          <a:xfrm>
            <a:off x="4948529" y="551544"/>
            <a:ext cx="6795021" cy="5921828"/>
          </a:xfrm>
          <a:prstGeom prst="roundRect">
            <a:avLst/>
          </a:prstGeom>
          <a:noFill/>
          <a:ln w="28575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fi-FI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ylläpitää aktiivista ja vaikuttavaa vuoropuhelua maakunnassa järjestöjen aseman vahvistamiseksi </a:t>
            </a:r>
          </a:p>
          <a:p>
            <a:pPr lvl="2"/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fi-FI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vaikuttaa siihen, että kunnat ja järjestöt sekä maakunta toimivat yhteistyössä hyvinvoinnin ja terveyden edistämiseksi</a:t>
            </a:r>
          </a:p>
          <a:p>
            <a:pPr lvl="2"/>
            <a:r>
              <a:rPr lang="fi-FI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2"/>
            <a:r>
              <a:rPr lang="fi-FI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edistää kansalaisten, yhdistysten ja järjestöjen osallisuus- ja osallistumismahdollisuuksien toteutumista</a:t>
            </a:r>
          </a:p>
          <a:p>
            <a:pPr lvl="2"/>
            <a:endParaRPr lang="fi-FI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fi-FI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vaikuttaa siihen, että järjestöillä on halutessaan mahdollisuus tuottaa hyvinvointipalveluja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fi-FI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antaa lausuntoja ja suosituksia järjestöyhteistyön edistämiseksi sekä tekee aloitteita</a:t>
            </a:r>
          </a:p>
          <a:p>
            <a:pPr lvl="2"/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fi-FI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tuottaa ja välittää tietoa </a:t>
            </a:r>
          </a:p>
          <a:p>
            <a:pPr algn="ctr"/>
            <a:endParaRPr lang="fi-FI" dirty="0"/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4F7A19DD-6EA2-429B-8FE8-8CDB8ED293A8}"/>
              </a:ext>
            </a:extLst>
          </p:cNvPr>
          <p:cNvSpPr/>
          <p:nvPr/>
        </p:nvSpPr>
        <p:spPr>
          <a:xfrm>
            <a:off x="321345" y="4682240"/>
            <a:ext cx="4348191" cy="884304"/>
          </a:xfrm>
          <a:prstGeom prst="roundRect">
            <a:avLst/>
          </a:prstGeom>
          <a:noFill/>
          <a:ln w="28575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DD7EA8"/>
                </a:solidFill>
                <a:latin typeface="Century Gothic" panose="020B0502020202020204" pitchFamily="34" charset="0"/>
              </a:rPr>
              <a:t>Ota yhteyttä järjestöneuvottelukuntaan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4312F48-5E08-4B56-9FD9-E945AD2AE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36" y="2975852"/>
            <a:ext cx="564272" cy="564272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ADC92F3-9213-4055-9C94-A8EAAB340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28" y="4746206"/>
            <a:ext cx="522380" cy="52238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90EA9C67-EECC-41EB-AC6A-445D554A2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28" y="909612"/>
            <a:ext cx="564272" cy="564272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FAD7AE9E-38D8-4698-B4B7-4DE1097AA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02" y="1837313"/>
            <a:ext cx="573006" cy="57300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DEEC832-DE92-4C7E-82C6-8BFD8352EE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46" y="3884813"/>
            <a:ext cx="488270" cy="48827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7868772F-8C72-408F-B013-009A7514BE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61" y="5502888"/>
            <a:ext cx="573006" cy="5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8315F6D-F899-4C9A-A24F-1F4E5C989C56}"/>
              </a:ext>
            </a:extLst>
          </p:cNvPr>
          <p:cNvSpPr txBox="1"/>
          <p:nvPr/>
        </p:nvSpPr>
        <p:spPr>
          <a:xfrm>
            <a:off x="2504303" y="2265169"/>
            <a:ext cx="2071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Millaista viestintää haluamme</a:t>
            </a:r>
          </a:p>
          <a:p>
            <a:r>
              <a:rPr lang="fi-FI" sz="2800" b="1" dirty="0"/>
              <a:t>rakentaa?</a:t>
            </a:r>
            <a:endParaRPr lang="fi-FI" sz="1600" dirty="0"/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A4199F68-1B67-4573-B00B-F5775571BD82}"/>
              </a:ext>
            </a:extLst>
          </p:cNvPr>
          <p:cNvSpPr/>
          <p:nvPr/>
        </p:nvSpPr>
        <p:spPr>
          <a:xfrm>
            <a:off x="448450" y="2321688"/>
            <a:ext cx="1782920" cy="1702845"/>
          </a:xfrm>
          <a:prstGeom prst="roundRect">
            <a:avLst/>
          </a:prstGeom>
          <a:solidFill>
            <a:srgbClr val="DD7EA8"/>
          </a:solidFill>
          <a:ln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latin typeface="Century Gothic" panose="020B0502020202020204" pitchFamily="34" charset="0"/>
            </a:endParaRPr>
          </a:p>
          <a:p>
            <a:pPr algn="ctr"/>
            <a:endParaRPr lang="fi-FI" b="1" dirty="0">
              <a:latin typeface="Century Gothic" panose="020B0502020202020204" pitchFamily="34" charset="0"/>
            </a:endParaRPr>
          </a:p>
          <a:p>
            <a:pPr algn="ctr"/>
            <a:endParaRPr lang="fi-FI" b="1" dirty="0">
              <a:latin typeface="Century Gothic" panose="020B0502020202020204" pitchFamily="34" charset="0"/>
            </a:endParaRPr>
          </a:p>
          <a:p>
            <a:pPr algn="ctr"/>
            <a:r>
              <a:rPr lang="fi-FI" b="1" dirty="0">
                <a:latin typeface="Century Gothic" panose="020B0502020202020204" pitchFamily="34" charset="0"/>
              </a:rPr>
              <a:t>Viestintä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FFF1C75-AF2A-4CAD-924F-9D175B6C9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43" y="2692659"/>
            <a:ext cx="640687" cy="640687"/>
          </a:xfrm>
          <a:prstGeom prst="rect">
            <a:avLst/>
          </a:prstGeom>
        </p:spPr>
      </p:pic>
      <p:pic>
        <p:nvPicPr>
          <p:cNvPr id="6" name="Kuva 5" descr="Kuva, joka sisältää kohteen veitsi&#10;&#10;Kuvaus luotu automaattisesti">
            <a:extLst>
              <a:ext uri="{FF2B5EF4-FFF2-40B4-BE49-F238E27FC236}">
                <a16:creationId xmlns:a16="http://schemas.microsoft.com/office/drawing/2014/main" id="{FB722ECD-ED49-48CD-8EB8-F4EBD48CF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" y="5595834"/>
            <a:ext cx="4556487" cy="1091098"/>
          </a:xfrm>
          <a:prstGeom prst="rect">
            <a:avLst/>
          </a:prstGeom>
        </p:spPr>
      </p:pic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607876D4-C51C-4834-80F8-2F224F7C189F}"/>
              </a:ext>
            </a:extLst>
          </p:cNvPr>
          <p:cNvSpPr/>
          <p:nvPr/>
        </p:nvSpPr>
        <p:spPr>
          <a:xfrm>
            <a:off x="4948529" y="551544"/>
            <a:ext cx="6795021" cy="5921828"/>
          </a:xfrm>
          <a:prstGeom prst="roundRect">
            <a:avLst/>
          </a:prstGeom>
          <a:noFill/>
          <a:ln w="28575">
            <a:solidFill>
              <a:srgbClr val="DD7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58BE834-3B55-4337-A745-FCE22022A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24" y="660562"/>
            <a:ext cx="5103029" cy="57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131</Words>
  <Application>Microsoft Office PowerPoint</Application>
  <PresentationFormat>Laajakuva</PresentationFormat>
  <Paragraphs>47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Segoe UI</vt:lpstr>
      <vt:lpstr>Office-teema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Emmi-Elina Fjällström</dc:creator>
  <cp:lastModifiedBy>Emmi-Elina Fjällström</cp:lastModifiedBy>
  <cp:revision>44</cp:revision>
  <dcterms:created xsi:type="dcterms:W3CDTF">2020-11-24T08:23:19Z</dcterms:created>
  <dcterms:modified xsi:type="dcterms:W3CDTF">2021-02-08T09:21:02Z</dcterms:modified>
</cp:coreProperties>
</file>